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9" r:id="rId14"/>
    <p:sldId id="273" r:id="rId15"/>
    <p:sldId id="268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02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8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6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3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6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8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3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2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2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024C4-032F-416E-9CC5-1B763395AA1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EBBF5-39AB-4EE7-9BC9-314F92A1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Land: a taxing time?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ALTER Briefing to MPs</a:t>
            </a:r>
          </a:p>
          <a:p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July 2013</a:t>
            </a:r>
          </a:p>
          <a:p>
            <a:r>
              <a:rPr lang="en-GB" dirty="0" smtClean="0"/>
              <a:t>By Dr Tony Vickers &amp; William Davison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1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MORI Poll Nov 2012</a:t>
            </a:r>
          </a:p>
          <a:p>
            <a:pPr lvl="1"/>
            <a:r>
              <a:rPr lang="en-GB" dirty="0" smtClean="0"/>
              <a:t>1000 GB face-to-face interviews on property taxes</a:t>
            </a:r>
          </a:p>
          <a:p>
            <a:pPr lvl="1"/>
            <a:r>
              <a:rPr lang="en-GB" dirty="0" smtClean="0"/>
              <a:t>Most understand: </a:t>
            </a:r>
          </a:p>
          <a:p>
            <a:pPr lvl="2"/>
            <a:r>
              <a:rPr lang="en-GB" dirty="0" smtClean="0"/>
              <a:t>‘location’ affects property values more than ‘bricks and mortar’</a:t>
            </a:r>
          </a:p>
          <a:p>
            <a:pPr lvl="2"/>
            <a:r>
              <a:rPr lang="en-GB" dirty="0" smtClean="0"/>
              <a:t>Transport infrastructure investment enhances property values</a:t>
            </a:r>
          </a:p>
          <a:p>
            <a:pPr lvl="1"/>
            <a:r>
              <a:rPr lang="en-GB" dirty="0" smtClean="0"/>
              <a:t>But </a:t>
            </a:r>
            <a:r>
              <a:rPr lang="en-GB" b="1" dirty="0" smtClean="0"/>
              <a:t>most think </a:t>
            </a:r>
            <a:r>
              <a:rPr lang="en-GB" b="1" u="sng" dirty="0" smtClean="0"/>
              <a:t>all</a:t>
            </a:r>
            <a:r>
              <a:rPr lang="en-GB" b="1" dirty="0" smtClean="0"/>
              <a:t> property taxes are unfair</a:t>
            </a:r>
          </a:p>
          <a:p>
            <a:pPr lvl="1"/>
            <a:r>
              <a:rPr lang="en-GB" dirty="0" smtClean="0"/>
              <a:t>Very poor understanding of council tax</a:t>
            </a:r>
          </a:p>
          <a:p>
            <a:pPr lvl="1"/>
            <a:r>
              <a:rPr lang="en-GB" dirty="0" smtClean="0"/>
              <a:t>Very low awareness of LVT</a:t>
            </a:r>
          </a:p>
          <a:p>
            <a:pPr lvl="1"/>
            <a:r>
              <a:rPr lang="en-GB" b="1" dirty="0" smtClean="0"/>
              <a:t>Views on LVT strongly favoured over ‘property tax’ </a:t>
            </a:r>
            <a:r>
              <a:rPr lang="en-GB" b="1" u="sng" dirty="0" smtClean="0"/>
              <a:t>if</a:t>
            </a:r>
            <a:r>
              <a:rPr lang="en-GB" b="1" dirty="0" smtClean="0"/>
              <a:t> people are </a:t>
            </a:r>
            <a:r>
              <a:rPr lang="en-GB" b="1" u="sng" dirty="0" smtClean="0"/>
              <a:t>at all </a:t>
            </a:r>
            <a:r>
              <a:rPr lang="en-GB" b="1" dirty="0" smtClean="0"/>
              <a:t>aware of it</a:t>
            </a:r>
            <a:r>
              <a:rPr lang="en-GB" dirty="0" smtClean="0"/>
              <a:t> (but only 1/8 know about it)</a:t>
            </a:r>
          </a:p>
          <a:p>
            <a:r>
              <a:rPr lang="en-GB" b="1" dirty="0" smtClean="0"/>
              <a:t>In countries which have </a:t>
            </a:r>
            <a:r>
              <a:rPr lang="en-GB" b="1" u="sng" dirty="0" smtClean="0"/>
              <a:t>popular </a:t>
            </a:r>
            <a:r>
              <a:rPr lang="en-GB" b="1" dirty="0" smtClean="0"/>
              <a:t>choice between LVT and other property taxes, invariably LVT is chosen</a:t>
            </a:r>
            <a:endParaRPr lang="en-GB" dirty="0" smtClean="0"/>
          </a:p>
          <a:p>
            <a:r>
              <a:rPr lang="en-GB" b="1" dirty="0" smtClean="0"/>
              <a:t>Opposition from ‘usual suspects’</a:t>
            </a:r>
          </a:p>
        </p:txBody>
      </p:sp>
    </p:spTree>
    <p:extLst>
      <p:ext uri="{BB962C8B-B14F-4D97-AF65-F5344CB8AC3E}">
        <p14:creationId xmlns:p14="http://schemas.microsoft.com/office/powerpoint/2010/main" val="410024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Coalition for Economic Justice (CEJ)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Formed 2008, in wake of global financial crisis</a:t>
            </a:r>
          </a:p>
          <a:p>
            <a:r>
              <a:rPr lang="en-GB" dirty="0" smtClean="0"/>
              <a:t>ALTER, Labour Land Campaign are members – also charities, think-tanks, IU for LVT</a:t>
            </a:r>
          </a:p>
          <a:p>
            <a:r>
              <a:rPr lang="en-GB" dirty="0" smtClean="0"/>
              <a:t>Chris </a:t>
            </a:r>
            <a:r>
              <a:rPr lang="en-GB" dirty="0" err="1" smtClean="0"/>
              <a:t>Huhne</a:t>
            </a:r>
            <a:r>
              <a:rPr lang="en-GB" dirty="0" smtClean="0"/>
              <a:t> has been (and remains) Hon </a:t>
            </a:r>
            <a:r>
              <a:rPr lang="en-GB" dirty="0" err="1" smtClean="0"/>
              <a:t>Pres</a:t>
            </a:r>
            <a:r>
              <a:rPr lang="en-GB" dirty="0" smtClean="0"/>
              <a:t> of Professional Land Reform Group (PLRG)</a:t>
            </a:r>
          </a:p>
          <a:p>
            <a:r>
              <a:rPr lang="en-GB" dirty="0" smtClean="0"/>
              <a:t>Sponsored MORI Poll and film “Taxing Question of Land” – to be shown at Conference</a:t>
            </a:r>
          </a:p>
          <a:p>
            <a:r>
              <a:rPr lang="en-GB" dirty="0" smtClean="0"/>
              <a:t>Sponsoring International Conference on LVT 24-28 July, London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88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surprising</a:t>
            </a:r>
            <a:r>
              <a:rPr lang="en-GB" sz="2800" dirty="0" smtClean="0"/>
              <a:t>[?]</a:t>
            </a:r>
            <a:r>
              <a:rPr lang="en-GB" dirty="0" smtClean="0"/>
              <a:t>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n-GB" b="1" i="1" dirty="0" smtClean="0"/>
              <a:t>“The </a:t>
            </a:r>
            <a:r>
              <a:rPr lang="en-GB" b="1" i="1" dirty="0"/>
              <a:t>least bad tax is the property tax on</a:t>
            </a:r>
            <a:r>
              <a:rPr lang="en-GB" dirty="0"/>
              <a:t> </a:t>
            </a:r>
            <a:r>
              <a:rPr lang="en-GB" b="1" i="1" dirty="0"/>
              <a:t>the unimproved value of </a:t>
            </a:r>
            <a:r>
              <a:rPr lang="en-GB" b="1" i="1" dirty="0" smtClean="0"/>
              <a:t>land”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Milton Friedman </a:t>
            </a:r>
            <a:r>
              <a:rPr lang="en-GB" dirty="0" smtClean="0"/>
              <a:t>1978</a:t>
            </a:r>
            <a:endParaRPr lang="en-GB" i="1" dirty="0" smtClean="0"/>
          </a:p>
          <a:p>
            <a:r>
              <a:rPr lang="en-GB" b="1" i="1" dirty="0" smtClean="0"/>
              <a:t>“[LVT is] very </a:t>
            </a:r>
            <a:r>
              <a:rPr lang="en-GB" b="1" i="1" dirty="0"/>
              <a:t>much a policy that ought to be part of any modern, progressive Conservative </a:t>
            </a:r>
            <a:r>
              <a:rPr lang="en-GB" b="1" i="1" dirty="0" smtClean="0"/>
              <a:t>agenda</a:t>
            </a:r>
            <a:r>
              <a:rPr lang="en-GB" i="1" dirty="0" smtClean="0"/>
              <a:t>”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David Cowan </a:t>
            </a:r>
            <a:r>
              <a:rPr lang="en-GB" dirty="0" smtClean="0"/>
              <a:t>(Tory Reform Group and Chair-elect Cambridge University Conservative Association, 2011)</a:t>
            </a:r>
          </a:p>
          <a:p>
            <a:r>
              <a:rPr lang="en-GB" b="1" i="1" dirty="0"/>
              <a:t>“Land value taxation is a </a:t>
            </a:r>
            <a:r>
              <a:rPr lang="en-GB" b="1" i="1" dirty="0" smtClean="0"/>
              <a:t>‘no-brainer’…It </a:t>
            </a:r>
            <a:r>
              <a:rPr lang="en-GB" b="1" i="1" dirty="0"/>
              <a:t>is both fair and</a:t>
            </a:r>
            <a:r>
              <a:rPr lang="en-GB" b="1" dirty="0"/>
              <a:t> </a:t>
            </a:r>
            <a:r>
              <a:rPr lang="en-GB" b="1" i="1" dirty="0"/>
              <a:t>efficient. It should be adopted</a:t>
            </a:r>
            <a:r>
              <a:rPr lang="en-GB" b="1" i="1" dirty="0" smtClean="0"/>
              <a:t>.”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FF0066"/>
                </a:solidFill>
              </a:rPr>
              <a:t>Martin Wolf</a:t>
            </a:r>
            <a:r>
              <a:rPr lang="en-GB" dirty="0" smtClean="0"/>
              <a:t>, Chief Economics Correspondent, FT 2010</a:t>
            </a:r>
            <a:endParaRPr lang="en-GB" i="1" dirty="0"/>
          </a:p>
          <a:p>
            <a:r>
              <a:rPr lang="en-GB" b="1" i="1" dirty="0" smtClean="0"/>
              <a:t>“An </a:t>
            </a:r>
            <a:r>
              <a:rPr lang="en-GB" b="1" i="1" dirty="0"/>
              <a:t>annual Land Value Tax will address a fundamental wrong in economic analysis and therefore reform the current tax system that actually encourages land speculation, empty and under-used sites and buildings, and which act as a drag anchor on the economy</a:t>
            </a:r>
            <a:r>
              <a:rPr lang="en-GB" b="1" i="1" dirty="0" smtClean="0"/>
              <a:t>.”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Heather Wetzel</a:t>
            </a:r>
            <a:r>
              <a:rPr lang="en-GB" dirty="0" smtClean="0"/>
              <a:t>, Vice Chair Labour Land Campaign 2012</a:t>
            </a:r>
          </a:p>
        </p:txBody>
      </p:sp>
    </p:spTree>
    <p:extLst>
      <p:ext uri="{BB962C8B-B14F-4D97-AF65-F5344CB8AC3E}">
        <p14:creationId xmlns:p14="http://schemas.microsoft.com/office/powerpoint/2010/main" val="1218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en-GB" b="1" i="1" dirty="0" smtClean="0"/>
              <a:t>“LVT is the appropriate instrument for the urgent fight against global inequity and poverty” </a:t>
            </a:r>
            <a:r>
              <a:rPr lang="en-GB" b="1" dirty="0" smtClean="0"/>
              <a:t>UN HABITAT</a:t>
            </a:r>
            <a:r>
              <a:rPr lang="en-GB" dirty="0" smtClean="0"/>
              <a:t>, 2006 - in awarding contract to </a:t>
            </a:r>
            <a:r>
              <a:rPr lang="en-GB" dirty="0" err="1" smtClean="0"/>
              <a:t>Alanna</a:t>
            </a:r>
            <a:r>
              <a:rPr lang="en-GB" dirty="0" smtClean="0"/>
              <a:t> </a:t>
            </a:r>
            <a:r>
              <a:rPr lang="en-GB" dirty="0" err="1" smtClean="0"/>
              <a:t>Hartzok</a:t>
            </a:r>
            <a:r>
              <a:rPr lang="en-GB" dirty="0" smtClean="0"/>
              <a:t>, Pennsylvania-based Green Party of America LVT campaigner, to establish an online course for government officials on land reform policy</a:t>
            </a:r>
            <a:endParaRPr lang="en-GB" b="1" dirty="0" smtClean="0"/>
          </a:p>
          <a:p>
            <a:r>
              <a:rPr lang="en-GB" b="1" dirty="0" smtClean="0"/>
              <a:t>“</a:t>
            </a:r>
            <a:r>
              <a:rPr lang="en-GB" b="1" i="1" dirty="0"/>
              <a:t>The taxation of future growth in land values </a:t>
            </a:r>
            <a:r>
              <a:rPr lang="en-GB" b="1" i="1" dirty="0" smtClean="0"/>
              <a:t>to</a:t>
            </a:r>
            <a:r>
              <a:rPr lang="en-GB" b="1" dirty="0" smtClean="0"/>
              <a:t> </a:t>
            </a:r>
            <a:r>
              <a:rPr lang="en-GB" b="1" i="1" dirty="0"/>
              <a:t>eliminate the fever of land </a:t>
            </a:r>
            <a:r>
              <a:rPr lang="en-GB" b="1" i="1" dirty="0" smtClean="0"/>
              <a:t>speculation </a:t>
            </a:r>
            <a:r>
              <a:rPr lang="en-GB" b="1" i="1" dirty="0"/>
              <a:t>that has</a:t>
            </a:r>
            <a:r>
              <a:rPr lang="en-GB" b="1" dirty="0"/>
              <a:t> </a:t>
            </a:r>
            <a:r>
              <a:rPr lang="en-GB" b="1" i="1" dirty="0" smtClean="0"/>
              <a:t>ended </a:t>
            </a:r>
            <a:r>
              <a:rPr lang="en-GB" b="1" i="1" dirty="0"/>
              <a:t>up destabilising the entire global </a:t>
            </a:r>
            <a:r>
              <a:rPr lang="en-GB" b="1" i="1" dirty="0" smtClean="0"/>
              <a:t>economy …</a:t>
            </a:r>
            <a:r>
              <a:rPr lang="en-GB" b="1" dirty="0" smtClean="0"/>
              <a:t> </a:t>
            </a:r>
            <a:r>
              <a:rPr lang="en-GB" b="1" i="1" dirty="0"/>
              <a:t>is what Labour should have done and should commit</a:t>
            </a:r>
            <a:r>
              <a:rPr lang="en-GB" b="1" dirty="0"/>
              <a:t> </a:t>
            </a:r>
            <a:r>
              <a:rPr lang="en-GB" b="1" i="1" dirty="0"/>
              <a:t>to in future.”</a:t>
            </a:r>
            <a:r>
              <a:rPr lang="en-GB" b="1" dirty="0"/>
              <a:t> </a:t>
            </a:r>
            <a:r>
              <a:rPr lang="en-GB" b="1" dirty="0">
                <a:solidFill>
                  <a:srgbClr val="FF0000"/>
                </a:solidFill>
              </a:rPr>
              <a:t>Polly Toynbee</a:t>
            </a:r>
            <a:r>
              <a:rPr lang="en-GB" dirty="0"/>
              <a:t>, in Guardian article 13/7/2010</a:t>
            </a:r>
          </a:p>
          <a:p>
            <a:r>
              <a:rPr lang="en-GB" b="1" i="1" dirty="0"/>
              <a:t>“The underlying intellectual argument for seeking to tax economic rents retains its force."  </a:t>
            </a:r>
            <a:r>
              <a:rPr lang="en-GB" b="1" dirty="0" err="1">
                <a:solidFill>
                  <a:srgbClr val="7030A0"/>
                </a:solidFill>
              </a:rPr>
              <a:t>Mervyn</a:t>
            </a:r>
            <a:r>
              <a:rPr lang="en-GB" b="1" dirty="0">
                <a:solidFill>
                  <a:srgbClr val="7030A0"/>
                </a:solidFill>
              </a:rPr>
              <a:t> King</a:t>
            </a:r>
            <a:r>
              <a:rPr lang="en-GB" dirty="0"/>
              <a:t>, in the standard textbook on the British tax system :Kay &amp; King, 1990 p.179 </a:t>
            </a:r>
            <a:endParaRPr lang="en-GB" dirty="0" smtClean="0"/>
          </a:p>
          <a:p>
            <a:r>
              <a:rPr lang="en-GB" b="1" i="1" dirty="0" smtClean="0"/>
              <a:t>“The </a:t>
            </a:r>
            <a:r>
              <a:rPr lang="en-GB" b="1" i="1" dirty="0"/>
              <a:t>wealth produced over the centuries by the efforts</a:t>
            </a:r>
            <a:r>
              <a:rPr lang="en-GB" b="1" dirty="0"/>
              <a:t> </a:t>
            </a:r>
            <a:r>
              <a:rPr lang="en-GB" b="1" i="1" dirty="0"/>
              <a:t>of the community is reflected in land values and is</a:t>
            </a:r>
            <a:r>
              <a:rPr lang="en-GB" b="1" dirty="0"/>
              <a:t> </a:t>
            </a:r>
            <a:r>
              <a:rPr lang="en-GB" b="1" i="1" dirty="0"/>
              <a:t>therefore a proper target for taxation</a:t>
            </a:r>
            <a:r>
              <a:rPr lang="en-GB" b="1" i="1" dirty="0" smtClean="0"/>
              <a:t>.”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FFC000"/>
                </a:solidFill>
              </a:rPr>
              <a:t>Dr Vince Cable</a:t>
            </a:r>
            <a:r>
              <a:rPr lang="en-GB" dirty="0" smtClean="0"/>
              <a:t>, 2009 in Foreword to </a:t>
            </a:r>
            <a:r>
              <a:rPr lang="en-GB" b="1" i="1" dirty="0" smtClean="0"/>
              <a:t>A New Peoples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08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For those who say</a:t>
            </a:r>
            <a:br>
              <a:rPr lang="en-GB" sz="4000" dirty="0" smtClean="0"/>
            </a:br>
            <a:r>
              <a:rPr lang="en-GB" dirty="0" smtClean="0"/>
              <a:t>“</a:t>
            </a:r>
            <a:r>
              <a:rPr lang="en-GB" b="1" i="1" dirty="0" smtClean="0"/>
              <a:t>You can’t value land</a:t>
            </a:r>
            <a:r>
              <a:rPr lang="en-GB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It is done every day by developers, underwriters and commercial property agents</a:t>
            </a:r>
          </a:p>
          <a:p>
            <a:r>
              <a:rPr lang="en-GB" dirty="0" smtClean="0"/>
              <a:t>Many countries have LVT – how do they manage?!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valuer</a:t>
            </a:r>
            <a:r>
              <a:rPr lang="en-GB" dirty="0" smtClean="0"/>
              <a:t> used on the Oxfordshire LVT Study (2003) said:-</a:t>
            </a:r>
          </a:p>
          <a:p>
            <a:pPr lvl="1"/>
            <a:r>
              <a:rPr lang="en-GB" b="1" i="1" dirty="0" smtClean="0"/>
              <a:t>“with the advances in information technology … there is an argument that … this tax base would be a more efficient use of current resources in the event of a national revaluation” … “</a:t>
            </a:r>
            <a:r>
              <a:rPr lang="en-GB" b="1" i="1" dirty="0"/>
              <a:t>being no more (and, arguably, less) cumbersome than either the Non Domestic Rating Revaluations or the Council Tax </a:t>
            </a:r>
            <a:r>
              <a:rPr lang="en-GB" b="1" i="1" dirty="0" smtClean="0"/>
              <a:t>Revaluations”. </a:t>
            </a:r>
            <a:r>
              <a:rPr lang="en-GB" dirty="0" smtClean="0"/>
              <a:t>Robert Ashton-Kane FRICS (formerly of Valuation Office Agency, in the report by Oxfordshire County Council, 2005).</a:t>
            </a:r>
          </a:p>
          <a:p>
            <a:r>
              <a:rPr lang="en-GB" b="1" dirty="0" smtClean="0"/>
              <a:t>Its just that </a:t>
            </a:r>
            <a:r>
              <a:rPr lang="en-GB" b="1" u="sng" dirty="0" smtClean="0"/>
              <a:t>they</a:t>
            </a:r>
            <a:r>
              <a:rPr lang="en-GB" b="1" dirty="0" smtClean="0"/>
              <a:t> haven’t tried – and </a:t>
            </a:r>
            <a:r>
              <a:rPr lang="en-GB" b="1" u="sng" dirty="0" smtClean="0"/>
              <a:t>they</a:t>
            </a:r>
            <a:r>
              <a:rPr lang="en-GB" b="1" dirty="0" smtClean="0"/>
              <a:t> don’t want it done!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351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900" b="1" dirty="0" smtClean="0"/>
              <a:t>Tax Policy Working Group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Remit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included –</a:t>
            </a:r>
          </a:p>
          <a:p>
            <a:pPr lvl="1"/>
            <a:r>
              <a:rPr lang="en-GB" dirty="0" smtClean="0"/>
              <a:t>“An </a:t>
            </a:r>
            <a:r>
              <a:rPr lang="en-GB" dirty="0"/>
              <a:t>examination of the taxation of wealth (including land) and how the UK can go </a:t>
            </a:r>
            <a:r>
              <a:rPr lang="en-GB" u="sng" dirty="0"/>
              <a:t>further</a:t>
            </a:r>
            <a:r>
              <a:rPr lang="en-GB" dirty="0"/>
              <a:t> in taxing wealth</a:t>
            </a:r>
            <a:r>
              <a:rPr lang="en-GB" dirty="0" smtClean="0"/>
              <a:t>.” </a:t>
            </a:r>
          </a:p>
          <a:p>
            <a:pPr lvl="1"/>
            <a:r>
              <a:rPr lang="en-GB" dirty="0" smtClean="0"/>
              <a:t>“Reviewing </a:t>
            </a:r>
            <a:r>
              <a:rPr lang="en-GB" dirty="0"/>
              <a:t>local taxation </a:t>
            </a:r>
            <a:r>
              <a:rPr lang="en-GB" dirty="0" smtClean="0"/>
              <a:t>… include </a:t>
            </a:r>
            <a:r>
              <a:rPr lang="en-GB" dirty="0"/>
              <a:t>an examination of local income tax and whether there is there a case for revisiting land taxes at a local level, in particular business taxes</a:t>
            </a:r>
            <a:r>
              <a:rPr lang="en-GB" dirty="0" smtClean="0"/>
              <a:t>.”</a:t>
            </a:r>
            <a:endParaRPr lang="en-US" dirty="0"/>
          </a:p>
          <a:p>
            <a:pPr lvl="1"/>
            <a:r>
              <a:rPr lang="en-GB" dirty="0" smtClean="0"/>
              <a:t>“</a:t>
            </a:r>
            <a:r>
              <a:rPr lang="en-GB" dirty="0"/>
              <a:t>build on policy papers 75 </a:t>
            </a:r>
            <a:r>
              <a:rPr lang="en-GB" i="1" dirty="0"/>
              <a:t>Fairer, Simpler, Greener </a:t>
            </a:r>
            <a:r>
              <a:rPr lang="en-GB" dirty="0"/>
              <a:t>(</a:t>
            </a:r>
            <a:r>
              <a:rPr lang="en-GB" dirty="0" smtClean="0"/>
              <a:t>2006)…”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964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900" b="1" dirty="0" smtClean="0"/>
              <a:t>Tax Policy Paper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likely outcome on LVT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No section on local taxes, hence (by accident)…</a:t>
            </a:r>
          </a:p>
          <a:p>
            <a:r>
              <a:rPr lang="en-GB" b="1" dirty="0" smtClean="0"/>
              <a:t>No commitment to reform business rates</a:t>
            </a:r>
          </a:p>
          <a:p>
            <a:r>
              <a:rPr lang="en-GB" dirty="0" smtClean="0"/>
              <a:t>Commitment to “launch </a:t>
            </a:r>
            <a:r>
              <a:rPr lang="en-GB" dirty="0"/>
              <a:t>a full-scale review early in the next parliament to look how it might best be </a:t>
            </a:r>
            <a:r>
              <a:rPr lang="en-GB" dirty="0" smtClean="0"/>
              <a:t>implemented”</a:t>
            </a:r>
          </a:p>
          <a:p>
            <a:r>
              <a:rPr lang="en-GB" dirty="0" smtClean="0"/>
              <a:t>Reasons:</a:t>
            </a:r>
          </a:p>
          <a:p>
            <a:pPr lvl="1"/>
            <a:r>
              <a:rPr lang="en-GB" dirty="0" smtClean="0"/>
              <a:t>Lack of high-profile LVT supporters in Group dominated by tax and policy advisers ignorant of property &amp; local taxes</a:t>
            </a:r>
          </a:p>
          <a:p>
            <a:pPr lvl="1"/>
            <a:r>
              <a:rPr lang="en-GB" dirty="0" smtClean="0"/>
              <a:t>Fear of tabloid press</a:t>
            </a:r>
          </a:p>
          <a:p>
            <a:pPr lvl="1"/>
            <a:r>
              <a:rPr lang="en-GB" dirty="0" smtClean="0"/>
              <a:t>‘</a:t>
            </a:r>
            <a:r>
              <a:rPr lang="en-GB" dirty="0" err="1" smtClean="0"/>
              <a:t>unreadiness</a:t>
            </a:r>
            <a:r>
              <a:rPr lang="en-GB" dirty="0" smtClean="0"/>
              <a:t>’ of Party campaigners</a:t>
            </a:r>
          </a:p>
          <a:p>
            <a:r>
              <a:rPr lang="en-GB" dirty="0" smtClean="0"/>
              <a:t>Strategy: to be able to negotiate LVT implementation into next Coalition Agreement </a:t>
            </a:r>
            <a:r>
              <a:rPr lang="en-GB" u="sng" dirty="0" smtClean="0"/>
              <a:t>without</a:t>
            </a:r>
            <a:r>
              <a:rPr lang="en-GB" dirty="0" smtClean="0"/>
              <a:t> ‘frightening the horses’ during the election campaign!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46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Lobby for commitment to </a:t>
            </a:r>
            <a:r>
              <a:rPr lang="en-GB" u="sng" dirty="0" smtClean="0"/>
              <a:t>begin implementation</a:t>
            </a:r>
            <a:r>
              <a:rPr lang="en-GB" dirty="0" smtClean="0"/>
              <a:t> of LVT </a:t>
            </a:r>
            <a:r>
              <a:rPr lang="en-GB" u="sng" dirty="0" smtClean="0"/>
              <a:t>within 5 </a:t>
            </a:r>
            <a:r>
              <a:rPr lang="en-GB" u="sng" dirty="0" err="1" smtClean="0"/>
              <a:t>yrs</a:t>
            </a:r>
            <a:r>
              <a:rPr lang="en-GB" dirty="0" smtClean="0"/>
              <a:t> </a:t>
            </a:r>
            <a:r>
              <a:rPr lang="en-GB" b="1" u="sng" dirty="0" smtClean="0"/>
              <a:t>in parallel </a:t>
            </a:r>
            <a:r>
              <a:rPr lang="en-GB" dirty="0" smtClean="0"/>
              <a:t>with ‘full-scale review’ on how implementation should proceed</a:t>
            </a:r>
          </a:p>
          <a:p>
            <a:r>
              <a:rPr lang="en-GB" dirty="0" smtClean="0"/>
              <a:t>Work with CEJ on</a:t>
            </a:r>
          </a:p>
          <a:p>
            <a:pPr lvl="1"/>
            <a:r>
              <a:rPr lang="en-GB" dirty="0" smtClean="0"/>
              <a:t>‘Paving Bill’ for LVT, building on Caroline Lucas’ Private Members Bill</a:t>
            </a:r>
          </a:p>
          <a:p>
            <a:pPr lvl="1"/>
            <a:r>
              <a:rPr lang="en-GB" dirty="0" smtClean="0"/>
              <a:t>Scoping of Research Programme</a:t>
            </a:r>
          </a:p>
          <a:p>
            <a:pPr lvl="1"/>
            <a:r>
              <a:rPr lang="en-GB" dirty="0" smtClean="0"/>
              <a:t>Building a cross-party campaign pre-2015</a:t>
            </a:r>
          </a:p>
          <a:p>
            <a:r>
              <a:rPr lang="en-GB" dirty="0" smtClean="0"/>
              <a:t>Consider supporting any </a:t>
            </a:r>
            <a:r>
              <a:rPr lang="en-GB" dirty="0" smtClean="0"/>
              <a:t>amendment to Glasgow Conference FPC Motion on Tax </a:t>
            </a:r>
            <a:r>
              <a:rPr lang="en-GB" dirty="0" smtClean="0"/>
              <a:t>Policy </a:t>
            </a:r>
            <a:r>
              <a:rPr lang="en-GB" b="1" dirty="0" smtClean="0"/>
              <a:t>but not initiate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85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begin LVT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Paving Bill in 2015/16 session, triggers completion of Land Register (E&amp;W) and UK-wide 2-yr research programme, including potential tax-raising trials</a:t>
            </a:r>
          </a:p>
          <a:p>
            <a:r>
              <a:rPr lang="en-GB" dirty="0" smtClean="0"/>
              <a:t>‘Mansion Land Tax’ in 2016 Finance Act, allows for limited LVT on v. high value </a:t>
            </a:r>
            <a:r>
              <a:rPr lang="en-GB" dirty="0" err="1" smtClean="0"/>
              <a:t>resi</a:t>
            </a:r>
            <a:endParaRPr lang="en-GB" dirty="0" smtClean="0"/>
          </a:p>
          <a:p>
            <a:pPr lvl="1"/>
            <a:r>
              <a:rPr lang="en-GB" dirty="0" smtClean="0"/>
              <a:t>“Annual Tax on Enveloped Dwellings” came in this year! applies to company-owned ones &gt;£2m</a:t>
            </a:r>
          </a:p>
          <a:p>
            <a:r>
              <a:rPr lang="en-GB" dirty="0" smtClean="0"/>
              <a:t>Legislate for SVR replacing UBR at 2017 revaluation, extending scope to vacant urban sites with planning consent immediately</a:t>
            </a:r>
          </a:p>
          <a:p>
            <a:r>
              <a:rPr lang="en-GB" dirty="0" smtClean="0"/>
              <a:t>Adapt MLT / LVT principle to </a:t>
            </a:r>
            <a:r>
              <a:rPr lang="en-GB" u="sng" dirty="0" smtClean="0"/>
              <a:t>all</a:t>
            </a:r>
            <a:r>
              <a:rPr lang="en-GB" dirty="0" smtClean="0"/>
              <a:t> Council Tax revaluation, over next 3 years – ‘</a:t>
            </a:r>
            <a:r>
              <a:rPr lang="en-GB" smtClean="0"/>
              <a:t>Lo-Tax</a:t>
            </a:r>
            <a:r>
              <a:rPr lang="en-GB" smtClean="0"/>
              <a:t>’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100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 of this Briefing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Explain</a:t>
            </a:r>
          </a:p>
          <a:p>
            <a:pPr lvl="1"/>
            <a:r>
              <a:rPr lang="en-GB" dirty="0" smtClean="0"/>
              <a:t>What LVT is</a:t>
            </a:r>
          </a:p>
          <a:p>
            <a:pPr lvl="1"/>
            <a:r>
              <a:rPr lang="en-GB" dirty="0" smtClean="0"/>
              <a:t>How Party policy has developed</a:t>
            </a:r>
          </a:p>
          <a:p>
            <a:pPr lvl="1"/>
            <a:r>
              <a:rPr lang="en-GB" dirty="0" smtClean="0"/>
              <a:t>What others say about it</a:t>
            </a:r>
          </a:p>
          <a:p>
            <a:pPr lvl="1"/>
            <a:r>
              <a:rPr lang="en-GB" dirty="0" smtClean="0"/>
              <a:t>Why ALTER is unhappy with outcome of Tax Policy Working Group</a:t>
            </a:r>
          </a:p>
          <a:p>
            <a:pPr lvl="1"/>
            <a:r>
              <a:rPr lang="en-GB" dirty="0" smtClean="0"/>
              <a:t>How we think LVT </a:t>
            </a:r>
            <a:r>
              <a:rPr lang="en-GB" u="sng" dirty="0" smtClean="0"/>
              <a:t>could</a:t>
            </a:r>
            <a:r>
              <a:rPr lang="en-GB" dirty="0" smtClean="0"/>
              <a:t> begin to be implemented after 2015, in a new Coalition</a:t>
            </a:r>
            <a:endParaRPr lang="en-US" dirty="0" smtClean="0"/>
          </a:p>
          <a:p>
            <a:r>
              <a:rPr lang="en-GB" dirty="0" smtClean="0"/>
              <a:t>Last bit by William, rest by Tony</a:t>
            </a:r>
          </a:p>
          <a:p>
            <a:r>
              <a:rPr lang="en-GB" dirty="0" smtClean="0"/>
              <a:t>Obtain feedback from you</a:t>
            </a:r>
          </a:p>
        </p:txBody>
      </p:sp>
    </p:spTree>
    <p:extLst>
      <p:ext uri="{BB962C8B-B14F-4D97-AF65-F5344CB8AC3E}">
        <p14:creationId xmlns:p14="http://schemas.microsoft.com/office/powerpoint/2010/main" val="236555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3259336" y="383977"/>
            <a:ext cx="7358063" cy="1714500"/>
          </a:xfrm>
          <a:ln/>
        </p:spPr>
        <p:txBody>
          <a:bodyPr/>
          <a:lstStyle/>
          <a:p>
            <a:pPr algn="l"/>
            <a:r>
              <a:rPr lang="en-US" dirty="0" smtClean="0"/>
              <a:t>Land Value Taxation</a:t>
            </a:r>
            <a:br>
              <a:rPr lang="en-US" dirty="0" smtClean="0"/>
            </a:br>
            <a:r>
              <a:rPr lang="en-US" dirty="0" smtClean="0"/>
              <a:t>KEY </a:t>
            </a:r>
            <a:r>
              <a:rPr lang="en-US" dirty="0"/>
              <a:t>PRINCIPLES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23" y="383977"/>
            <a:ext cx="2503661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Rectangle 3"/>
          <p:cNvSpPr>
            <a:spLocks/>
          </p:cNvSpPr>
          <p:nvPr/>
        </p:nvSpPr>
        <p:spPr bwMode="auto">
          <a:xfrm>
            <a:off x="452066" y="2843391"/>
            <a:ext cx="6496198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>
              <a:buSzPct val="125000"/>
              <a:buFont typeface="Gill Sans" charset="0"/>
              <a:buChar char="•"/>
            </a:pPr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levy on land value only (not improvements)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based upon regular professional valuations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applies to all land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based upon the highest value approved use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no exemptions (though some zero-rating)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paid by owners of land</a:t>
            </a:r>
          </a:p>
        </p:txBody>
      </p:sp>
    </p:spTree>
    <p:extLst>
      <p:ext uri="{BB962C8B-B14F-4D97-AF65-F5344CB8AC3E}">
        <p14:creationId xmlns:p14="http://schemas.microsoft.com/office/powerpoint/2010/main" val="282924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23" y="383977"/>
            <a:ext cx="2503661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/>
          </p:cNvSpPr>
          <p:nvPr/>
        </p:nvSpPr>
        <p:spPr bwMode="auto">
          <a:xfrm>
            <a:off x="383977" y="3481775"/>
            <a:ext cx="8226475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buSzPct val="125000"/>
              <a:buFont typeface="Gill Sans" charset="0"/>
              <a:buChar char="•"/>
            </a:pPr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Brings under-used and vacant land into use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a typeface="Gill Sans" charset="0"/>
                <a:cs typeface="Gill Sans" charset="0"/>
              </a:rPr>
              <a:t>Penalises</a:t>
            </a: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land banking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a typeface="Gill Sans" charset="0"/>
                <a:cs typeface="Gill Sans" charset="0"/>
              </a:rPr>
              <a:t>Stabilises</a:t>
            </a: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the price of land at its economic use value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Progressive and fair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Promotes choice and transparency</a:t>
            </a:r>
          </a:p>
          <a:p>
            <a:pPr algn="l">
              <a:buSzPct val="125000"/>
              <a:buFont typeface="Gill Sans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Gill Sans" charset="0"/>
                <a:cs typeface="Gill Sans" charset="0"/>
              </a:rPr>
              <a:t> Encourages investment in improvements</a:t>
            </a:r>
          </a:p>
          <a:p>
            <a:endParaRPr lang="en-US" dirty="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3259337" y="383977"/>
            <a:ext cx="5561136" cy="1714500"/>
          </a:xfrm>
          <a:ln/>
        </p:spPr>
        <p:txBody>
          <a:bodyPr/>
          <a:lstStyle/>
          <a:p>
            <a:pPr algn="l"/>
            <a:r>
              <a:rPr lang="en-US" dirty="0" smtClean="0"/>
              <a:t>Land Value Taxation</a:t>
            </a:r>
            <a:br>
              <a:rPr lang="en-US" dirty="0" smtClean="0"/>
            </a:br>
            <a:r>
              <a:rPr lang="en-US" dirty="0" smtClean="0"/>
              <a:t>KEY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7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Party policy has developed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Was always a key Liberal policy</a:t>
            </a:r>
          </a:p>
          <a:p>
            <a:pPr lvl="1"/>
            <a:r>
              <a:rPr lang="en-GB" dirty="0" smtClean="0"/>
              <a:t>Enacted LVT in 1906 “Peoples Budget”</a:t>
            </a:r>
          </a:p>
          <a:p>
            <a:r>
              <a:rPr lang="en-GB" dirty="0" smtClean="0"/>
              <a:t>Lib Dems inherited Site Value Rating (LVT for local government), confirmed 1993 for “all land not </a:t>
            </a:r>
            <a:r>
              <a:rPr lang="en-GB" u="sng" dirty="0" smtClean="0"/>
              <a:t>used</a:t>
            </a:r>
            <a:r>
              <a:rPr lang="en-GB" dirty="0" smtClean="0"/>
              <a:t> for housing or agriculture”</a:t>
            </a:r>
          </a:p>
          <a:p>
            <a:r>
              <a:rPr lang="en-GB" dirty="0" smtClean="0"/>
              <a:t>Reaffirmed 2006/7: “…retaining a long-term commitment to LVT” [domestic properties] and Business Rates &gt;&gt; Site Value Rating within a single Parliament</a:t>
            </a:r>
          </a:p>
          <a:p>
            <a:r>
              <a:rPr lang="en-GB" b="1" dirty="0" smtClean="0"/>
              <a:t>2010 manifesto: UBR &gt;&gt; SVR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348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/>
              <a:t>Fairer Simpler Greener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2700" dirty="0" smtClean="0"/>
              <a:t>(policy paper 75, 2006)</a:t>
            </a:r>
            <a:endParaRPr lang="en-US" sz="27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Co-author Dr Vince Cable</a:t>
            </a:r>
          </a:p>
          <a:p>
            <a:r>
              <a:rPr lang="en-GB" dirty="0" smtClean="0"/>
              <a:t>3.1.1 “It is one of the central principles of liberal economics … that land should be taxed in preference to labour and capital..”</a:t>
            </a:r>
          </a:p>
          <a:p>
            <a:r>
              <a:rPr lang="en-GB" dirty="0" smtClean="0"/>
              <a:t>3.1.2. “…some genuine difficulties with establishing accurate current site values but … in the long term, this is how the tax base should be developed”.</a:t>
            </a:r>
          </a:p>
          <a:p>
            <a:r>
              <a:rPr lang="en-GB" dirty="0" smtClean="0"/>
              <a:t>3.1.3 “Eventually the system for valuation of domestic land could be integrated with that for SVR of business properties…”</a:t>
            </a:r>
          </a:p>
          <a:p>
            <a:r>
              <a:rPr lang="en-GB" dirty="0" smtClean="0"/>
              <a:t>3.2.2 “Local Income  Tax … will leave the UK in the unique position internationally of having no direct taxation of property at all.”</a:t>
            </a:r>
          </a:p>
          <a:p>
            <a:r>
              <a:rPr lang="en-GB" b="1" dirty="0" smtClean="0"/>
              <a:t>Written before the global financial crisis of 2008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192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/>
              <a:t>Fairer Simpler Greener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27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“Good reasons why taxation of [domestic] property should be retained if a better [than Council Tax] mechanism can be found:</a:t>
            </a:r>
          </a:p>
          <a:p>
            <a:pPr lvl="1"/>
            <a:r>
              <a:rPr lang="en-GB" dirty="0" smtClean="0"/>
              <a:t>‘automatic stabiliser’ tending to </a:t>
            </a:r>
            <a:r>
              <a:rPr lang="en-GB" b="1" dirty="0" smtClean="0"/>
              <a:t>damp down house prices </a:t>
            </a:r>
            <a:r>
              <a:rPr lang="en-GB" dirty="0" smtClean="0"/>
              <a:t>[60% in 2005, 13% in 1965]</a:t>
            </a:r>
          </a:p>
          <a:p>
            <a:pPr lvl="1"/>
            <a:r>
              <a:rPr lang="en-GB" dirty="0" smtClean="0"/>
              <a:t>Most important form of </a:t>
            </a:r>
            <a:r>
              <a:rPr lang="en-GB" b="1" dirty="0" smtClean="0"/>
              <a:t>personal wealth </a:t>
            </a:r>
            <a:r>
              <a:rPr lang="en-GB" dirty="0" smtClean="0"/>
              <a:t>otherwise mainly addressed through very unsatisfactory IHT</a:t>
            </a:r>
          </a:p>
          <a:p>
            <a:pPr lvl="1"/>
            <a:r>
              <a:rPr lang="en-GB" dirty="0" smtClean="0"/>
              <a:t>Particularly </a:t>
            </a:r>
            <a:r>
              <a:rPr lang="en-GB" b="1" dirty="0" smtClean="0"/>
              <a:t>difficult to evade</a:t>
            </a:r>
          </a:p>
          <a:p>
            <a:pPr lvl="1"/>
            <a:r>
              <a:rPr lang="en-GB" dirty="0" smtClean="0"/>
              <a:t>Property market would suffer far fewer distortions and be </a:t>
            </a:r>
            <a:r>
              <a:rPr lang="en-GB" b="1" dirty="0" smtClean="0"/>
              <a:t>less divisive socially</a:t>
            </a:r>
          </a:p>
          <a:p>
            <a:pPr lvl="1"/>
            <a:r>
              <a:rPr lang="en-GB" dirty="0" smtClean="0"/>
              <a:t>Taxes ‘economic rent’ which is unearned, hence allows taxes on productive enterprise and earnings to be reduced.”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Mansion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Wasn’t introduced through FPC originally – Vince’s ‘baby step to [domestic] LVT’ (2009) [with £1m threshold in Sep - £2m in Nov]</a:t>
            </a:r>
          </a:p>
          <a:p>
            <a:r>
              <a:rPr lang="en-GB" dirty="0" smtClean="0"/>
              <a:t>Was in 2010 manifesto</a:t>
            </a:r>
          </a:p>
          <a:p>
            <a:r>
              <a:rPr lang="en-GB" dirty="0" smtClean="0"/>
              <a:t>Polls show it to be popular</a:t>
            </a:r>
          </a:p>
          <a:p>
            <a:r>
              <a:rPr lang="en-GB" dirty="0" smtClean="0"/>
              <a:t>Responds to regressive nature of Council Tax and failure to revalue since 1991</a:t>
            </a:r>
          </a:p>
          <a:p>
            <a:r>
              <a:rPr lang="en-GB" dirty="0" smtClean="0"/>
              <a:t>Addresses inequities in housing market but..</a:t>
            </a:r>
          </a:p>
          <a:p>
            <a:r>
              <a:rPr lang="en-GB" dirty="0" smtClean="0"/>
              <a:t>Doesn’t begin to tackle market failure, stimulate growth, or even raise significant amounts of revenue [max. £1.5bn/</a:t>
            </a:r>
            <a:r>
              <a:rPr lang="en-GB" dirty="0" err="1" smtClean="0"/>
              <a:t>yr</a:t>
            </a:r>
            <a:r>
              <a:rPr lang="en-GB" dirty="0" smtClean="0"/>
              <a:t>]</a:t>
            </a:r>
          </a:p>
          <a:p>
            <a:r>
              <a:rPr lang="en-GB" dirty="0" smtClean="0"/>
              <a:t>Is relatively expensive to implement, considering its fiscal limitations</a:t>
            </a:r>
          </a:p>
          <a:p>
            <a:r>
              <a:rPr lang="en-GB" dirty="0" smtClean="0"/>
              <a:t>Labour has ‘jumped on our bandwagon’</a:t>
            </a:r>
          </a:p>
          <a:p>
            <a:r>
              <a:rPr lang="en-GB" dirty="0" smtClean="0"/>
              <a:t>Smacks of ‘politics of envy’, nevertheless…</a:t>
            </a:r>
          </a:p>
          <a:p>
            <a:r>
              <a:rPr lang="en-GB" dirty="0" smtClean="0"/>
              <a:t>It </a:t>
            </a:r>
            <a:r>
              <a:rPr lang="en-GB" u="sng" dirty="0" smtClean="0"/>
              <a:t>will</a:t>
            </a:r>
            <a:r>
              <a:rPr lang="en-GB" dirty="0" smtClean="0"/>
              <a:t> carry through to 2015 manifesto!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93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/>
              <a:t>Other parties on LVT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en-GB" sz="3400" b="1" dirty="0" smtClean="0">
                <a:solidFill>
                  <a:schemeClr val="accent1"/>
                </a:solidFill>
              </a:rPr>
              <a:t>Conservatives</a:t>
            </a:r>
          </a:p>
          <a:p>
            <a:pPr lvl="1"/>
            <a:r>
              <a:rPr lang="en-GB" dirty="0" smtClean="0"/>
              <a:t>Bow Group submission to Tax Review </a:t>
            </a:r>
            <a:r>
              <a:rPr lang="en-GB" sz="4000" b="1" dirty="0" smtClean="0"/>
              <a:t>√</a:t>
            </a:r>
          </a:p>
          <a:p>
            <a:pPr lvl="1"/>
            <a:r>
              <a:rPr lang="en-GB" dirty="0" smtClean="0"/>
              <a:t>Nick Boles (now Planning Minister), Tim </a:t>
            </a:r>
            <a:r>
              <a:rPr lang="en-GB" dirty="0" err="1" smtClean="0"/>
              <a:t>Montgomerie</a:t>
            </a:r>
            <a:r>
              <a:rPr lang="en-GB" dirty="0" smtClean="0"/>
              <a:t>, David Curry (former LG Minister) </a:t>
            </a:r>
            <a:r>
              <a:rPr lang="en-GB" b="1" dirty="0" smtClean="0"/>
              <a:t>√</a:t>
            </a:r>
            <a:endParaRPr lang="en-GB" dirty="0" smtClean="0"/>
          </a:p>
          <a:p>
            <a:pPr lvl="1"/>
            <a:r>
              <a:rPr lang="en-GB" dirty="0" smtClean="0"/>
              <a:t>Global support from many ‘right libertarians’</a:t>
            </a:r>
            <a:endParaRPr lang="en-US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Labour</a:t>
            </a:r>
          </a:p>
          <a:p>
            <a:pPr lvl="1"/>
            <a:r>
              <a:rPr lang="en-GB" dirty="0" smtClean="0"/>
              <a:t>Enacted LVT in 1931 Finance Act (never implemented)</a:t>
            </a:r>
          </a:p>
          <a:p>
            <a:pPr lvl="1"/>
            <a:r>
              <a:rPr lang="en-GB" dirty="0" smtClean="0"/>
              <a:t>Andy Burnham (in 2010 Leadership campaign) </a:t>
            </a:r>
            <a:r>
              <a:rPr lang="en-GB" b="1" dirty="0" smtClean="0"/>
              <a:t>√</a:t>
            </a:r>
            <a:endParaRPr lang="en-GB" dirty="0" smtClean="0"/>
          </a:p>
          <a:p>
            <a:pPr lvl="1"/>
            <a:r>
              <a:rPr lang="en-GB" dirty="0" smtClean="0"/>
              <a:t>Labour Representation Committee (10-20 MPs) </a:t>
            </a:r>
            <a:r>
              <a:rPr lang="en-GB" b="1" dirty="0" smtClean="0"/>
              <a:t>√ √</a:t>
            </a:r>
            <a:endParaRPr lang="en-GB" dirty="0" smtClean="0"/>
          </a:p>
          <a:p>
            <a:pPr lvl="1"/>
            <a:r>
              <a:rPr lang="en-GB" dirty="0" smtClean="0"/>
              <a:t>Co-operative Party (30+ MPs) in 2010 manifesto </a:t>
            </a:r>
            <a:r>
              <a:rPr lang="en-GB" b="1" dirty="0" smtClean="0"/>
              <a:t>√ √</a:t>
            </a:r>
            <a:endParaRPr lang="en-GB" dirty="0" smtClean="0"/>
          </a:p>
          <a:p>
            <a:r>
              <a:rPr lang="en-GB" b="1" dirty="0" smtClean="0">
                <a:solidFill>
                  <a:srgbClr val="00B050"/>
                </a:solidFill>
              </a:rPr>
              <a:t>Green Party</a:t>
            </a:r>
          </a:p>
          <a:p>
            <a:pPr lvl="1"/>
            <a:r>
              <a:rPr lang="en-GB" dirty="0" smtClean="0"/>
              <a:t>Campaign platform in Scotland </a:t>
            </a:r>
            <a:r>
              <a:rPr lang="en-GB" b="1" dirty="0" smtClean="0"/>
              <a:t>√ √</a:t>
            </a:r>
            <a:endParaRPr lang="en-GB" dirty="0" smtClean="0"/>
          </a:p>
          <a:p>
            <a:pPr lvl="1"/>
            <a:r>
              <a:rPr lang="en-GB" dirty="0" smtClean="0"/>
              <a:t>Caroline Lucas 2012/13 Private Members Bill </a:t>
            </a:r>
            <a:r>
              <a:rPr lang="en-GB" b="1" dirty="0" smtClean="0"/>
              <a:t>√ √</a:t>
            </a:r>
            <a:endParaRPr lang="en-GB" dirty="0" smtClean="0"/>
          </a:p>
          <a:p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Young Peoples Party </a:t>
            </a:r>
            <a:r>
              <a:rPr lang="en-GB" dirty="0" smtClean="0"/>
              <a:t>– fought 4 by-elections on LVT this year </a:t>
            </a:r>
            <a:r>
              <a:rPr lang="en-GB" b="1" dirty="0" smtClean="0"/>
              <a:t>√ √ √</a:t>
            </a:r>
            <a:endParaRPr lang="en-GB" dirty="0" smtClean="0"/>
          </a:p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SNP</a:t>
            </a:r>
            <a:r>
              <a:rPr lang="en-GB" dirty="0" smtClean="0"/>
              <a:t> – has strong support </a:t>
            </a:r>
            <a:r>
              <a:rPr lang="en-GB" dirty="0" err="1" smtClean="0"/>
              <a:t>inc.</a:t>
            </a:r>
            <a:r>
              <a:rPr lang="en-GB" dirty="0" smtClean="0"/>
              <a:t> among MSPs </a:t>
            </a:r>
            <a:r>
              <a:rPr lang="en-GB" b="1" dirty="0" smtClean="0"/>
              <a:t>√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09546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1666</Words>
  <Application>Microsoft Office PowerPoint</Application>
  <PresentationFormat>On-screen Show (4:3)</PresentationFormat>
  <Paragraphs>134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Gill Sans</vt:lpstr>
      <vt:lpstr>Office Theme</vt:lpstr>
      <vt:lpstr>Land: a taxing time?</vt:lpstr>
      <vt:lpstr>Aim of this Briefing</vt:lpstr>
      <vt:lpstr>Land Value Taxation KEY PRINCIPLES</vt:lpstr>
      <vt:lpstr>Land Value Taxation KEY BENEFITS</vt:lpstr>
      <vt:lpstr>How Party policy has developed</vt:lpstr>
      <vt:lpstr>Fairer Simpler Greener  (policy paper 75, 2006)</vt:lpstr>
      <vt:lpstr>Fairer Simpler Greener  (continued)</vt:lpstr>
      <vt:lpstr>Mansion Tax</vt:lpstr>
      <vt:lpstr>Other parties on LVT</vt:lpstr>
      <vt:lpstr>Public opinion</vt:lpstr>
      <vt:lpstr>Coalition for Economic Justice (CEJ)</vt:lpstr>
      <vt:lpstr>Some surprising[?] views</vt:lpstr>
      <vt:lpstr>More views</vt:lpstr>
      <vt:lpstr>For those who say “You can’t value land”</vt:lpstr>
      <vt:lpstr>Tax Policy Working Group Remit</vt:lpstr>
      <vt:lpstr>Tax Policy Paper likely outcome on LVT</vt:lpstr>
      <vt:lpstr>ALTER response</vt:lpstr>
      <vt:lpstr>How to begin LVT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Land: a taxing time?</dc:title>
  <dc:creator>Samsung</dc:creator>
  <cp:lastModifiedBy>Samsung</cp:lastModifiedBy>
  <cp:revision>22</cp:revision>
  <dcterms:created xsi:type="dcterms:W3CDTF">2013-07-16T14:57:24Z</dcterms:created>
  <dcterms:modified xsi:type="dcterms:W3CDTF">2013-08-25T17:39:10Z</dcterms:modified>
</cp:coreProperties>
</file>